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01" r:id="rId2"/>
    <p:sldId id="321" r:id="rId3"/>
    <p:sldId id="296" r:id="rId4"/>
    <p:sldId id="306" r:id="rId5"/>
    <p:sldId id="304" r:id="rId6"/>
    <p:sldId id="379" r:id="rId7"/>
    <p:sldId id="377" r:id="rId8"/>
    <p:sldId id="297" r:id="rId9"/>
    <p:sldId id="305" r:id="rId10"/>
    <p:sldId id="307" r:id="rId11"/>
    <p:sldId id="298" r:id="rId12"/>
    <p:sldId id="308" r:id="rId13"/>
    <p:sldId id="309" r:id="rId14"/>
    <p:sldId id="299" r:id="rId15"/>
    <p:sldId id="310" r:id="rId16"/>
    <p:sldId id="311" r:id="rId17"/>
    <p:sldId id="300" r:id="rId18"/>
    <p:sldId id="312" r:id="rId19"/>
    <p:sldId id="313" r:id="rId20"/>
    <p:sldId id="302" r:id="rId21"/>
    <p:sldId id="314" r:id="rId22"/>
    <p:sldId id="315" r:id="rId23"/>
    <p:sldId id="303" r:id="rId24"/>
    <p:sldId id="316" r:id="rId25"/>
    <p:sldId id="317" r:id="rId26"/>
    <p:sldId id="294" r:id="rId27"/>
    <p:sldId id="319" r:id="rId28"/>
    <p:sldId id="318" r:id="rId29"/>
    <p:sldId id="320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57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56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22" r:id="rId71"/>
    <p:sldId id="323" r:id="rId72"/>
    <p:sldId id="380" r:id="rId73"/>
    <p:sldId id="381" r:id="rId74"/>
    <p:sldId id="378" r:id="rId75"/>
  </p:sldIdLst>
  <p:sldSz cx="9144000" cy="6858000" type="screen4x3"/>
  <p:notesSz cx="701675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hlink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BE6CB"/>
    <a:srgbClr val="FFFFFF"/>
    <a:srgbClr val="CCE7CC"/>
    <a:srgbClr val="CDEBCD"/>
    <a:srgbClr val="00FFFF"/>
    <a:srgbClr val="00CC00"/>
    <a:srgbClr val="FF9900"/>
    <a:srgbClr val="CCECFF"/>
    <a:srgbClr val="349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1" autoAdjust="0"/>
    <p:restoredTop sz="88599" autoAdjust="0"/>
  </p:normalViewPr>
  <p:slideViewPr>
    <p:cSldViewPr showGuides="1">
      <p:cViewPr>
        <p:scale>
          <a:sx n="91" d="100"/>
          <a:sy n="91" d="100"/>
        </p:scale>
        <p:origin x="131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-828" y="504"/>
      </p:cViewPr>
      <p:guideLst>
        <p:guide orient="horz" pos="2932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216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535" y="0"/>
            <a:ext cx="3042215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483"/>
            <a:ext cx="3042216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535" y="8843483"/>
            <a:ext cx="3042215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9D0805B3-026C-487A-828E-870D29723E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4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216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535" y="0"/>
            <a:ext cx="3042215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483"/>
            <a:ext cx="3042216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535" y="8843483"/>
            <a:ext cx="3042215" cy="4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177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" b="0" i="1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C0302F9A-3B1A-43F1-A3FB-C53445EDAF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7192" y="4421741"/>
            <a:ext cx="5142368" cy="418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2" tIns="47082" rIns="94162" bIns="470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3263"/>
            <a:ext cx="4637088" cy="347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40528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02F9A-3B1A-43F1-A3FB-C53445EDAFB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2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302F9A-3B1A-43F1-A3FB-C53445EDAFB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0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11200" y="22860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9063" y="3886200"/>
            <a:ext cx="6365875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429130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1441"/>
      </p:ext>
    </p:extLst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0574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5397"/>
      </p:ext>
    </p:extLst>
  </p:cSld>
  <p:clrMapOvr>
    <a:masterClrMapping/>
  </p:clrMapOvr>
  <p:transition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51792"/>
      </p:ext>
    </p:extLst>
  </p:cSld>
  <p:clrMapOvr>
    <a:masterClrMapping/>
  </p:clrMapOvr>
  <p:transition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8229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26094"/>
      </p:ext>
    </p:extLst>
  </p:cSld>
  <p:clrMapOvr>
    <a:masterClrMapping/>
  </p:clrMapOvr>
  <p:transition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13236566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02588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361455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1709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44762"/>
      </p:ext>
    </p:extLst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4184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576327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448372"/>
      </p:ext>
    </p:extLst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025421"/>
      </p:ext>
    </p:extLst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46000">
              <a:schemeClr val="bg2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cut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–"/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–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20000"/>
        </a:spcAft>
        <a:buClr>
          <a:schemeClr val="hlink"/>
        </a:buClr>
        <a:buSzPct val="10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1" y="4965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</a:t>
            </a:r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Midwinter 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Waterfowl Survey Estimates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7771" y="10673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Multi Year Summary by Ecoregion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78" y="5310301"/>
            <a:ext cx="1066800" cy="1215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18" y="1852957"/>
            <a:ext cx="4351124" cy="3486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872"/>
          <a:stretch/>
        </p:blipFill>
        <p:spPr>
          <a:xfrm>
            <a:off x="193508" y="1730565"/>
            <a:ext cx="4184985" cy="3706824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945" y="5339391"/>
            <a:ext cx="1185944" cy="11859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1323700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81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 Woods/</a:t>
            </a:r>
            <a:r>
              <a:rPr lang="en-US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Blackland</a:t>
            </a:r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Prairie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0200"/>
            <a:ext cx="9014113" cy="42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715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894" y="6631269"/>
            <a:ext cx="862838" cy="9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629400"/>
            <a:ext cx="1195388" cy="88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6629"/>
            <a:ext cx="8153400" cy="67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033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Plains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1200"/>
            <a:ext cx="8852452" cy="27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1465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Plains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6" y="1981200"/>
            <a:ext cx="8977548" cy="27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4064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6724098"/>
            <a:ext cx="862838" cy="95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0630"/>
            <a:ext cx="8814966" cy="65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731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 Plains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4" y="1524000"/>
            <a:ext cx="8954111" cy="45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8583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 Plains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3" y="1447800"/>
            <a:ext cx="8788533" cy="3166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22" y="4724400"/>
            <a:ext cx="6553669" cy="17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1470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7315200" cy="66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055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Texas Brush Country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47800"/>
            <a:ext cx="8915400" cy="40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5255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Texas Brush Country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6" y="1600200"/>
            <a:ext cx="8891487" cy="40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152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9" y="517907"/>
            <a:ext cx="8565622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754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7330663" cy="66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808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Piney Woods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4" y="2133600"/>
            <a:ext cx="8861612" cy="27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41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Piney Woods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5" y="2286000"/>
            <a:ext cx="8981870" cy="27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25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6705600"/>
            <a:ext cx="862838" cy="95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"/>
            <a:ext cx="76939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11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 Sand Plain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" y="2362200"/>
            <a:ext cx="8966695" cy="25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190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 Sand Plain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" y="2286000"/>
            <a:ext cx="8960995" cy="26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023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"/>
            <a:ext cx="8534400" cy="655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656982"/>
            <a:ext cx="762000" cy="1722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8000743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Totals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0"/>
            <a:ext cx="8991600" cy="29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077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533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Wide Totals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7" y="2438400"/>
            <a:ext cx="888410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613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Midwinter Waterfowl Survey </a:t>
            </a:r>
          </a:p>
          <a:p>
            <a:pPr algn="ctr"/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Summaries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"/>
            <a:ext cx="2720841" cy="64770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981200"/>
            <a:ext cx="5283200" cy="39624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8668976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716094" cy="6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745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5975"/>
            <a:ext cx="6705600" cy="671551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8933879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0" t="27778" r="17084" b="14444"/>
          <a:stretch/>
        </p:blipFill>
        <p:spPr>
          <a:xfrm>
            <a:off x="990600" y="304800"/>
            <a:ext cx="7239000" cy="6204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0849514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238565" cy="64770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9342986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29821" r="10834" b="17407"/>
          <a:stretch/>
        </p:blipFill>
        <p:spPr>
          <a:xfrm>
            <a:off x="778702" y="304800"/>
            <a:ext cx="7450898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7966842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500" y="381000"/>
            <a:ext cx="7144244" cy="6324599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5263339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66" t="28518" r="17500" b="22593"/>
          <a:stretch/>
        </p:blipFill>
        <p:spPr>
          <a:xfrm>
            <a:off x="762000" y="381000"/>
            <a:ext cx="7467600" cy="61607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86656579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83953"/>
            <a:ext cx="7086600" cy="662164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2489227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4" t="29259" r="8333" b="13704"/>
          <a:stretch/>
        </p:blipFill>
        <p:spPr>
          <a:xfrm>
            <a:off x="685800" y="304800"/>
            <a:ext cx="7543800" cy="6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20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152400"/>
            <a:ext cx="7239000" cy="66294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626330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0" t="30741" r="13750" b="8519"/>
          <a:stretch/>
        </p:blipFill>
        <p:spPr>
          <a:xfrm>
            <a:off x="838200" y="304800"/>
            <a:ext cx="7543800" cy="624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42552603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381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Gulf Coast Prairies and Marshes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891843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09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88030"/>
            <a:ext cx="7315200" cy="667302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5853176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50" t="27037" r="8750" b="18148"/>
          <a:stretch/>
        </p:blipFill>
        <p:spPr>
          <a:xfrm>
            <a:off x="762000" y="381000"/>
            <a:ext cx="7467600" cy="61400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322838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83065"/>
            <a:ext cx="7315200" cy="6656153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0166821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417" t="30741" r="5416" b="11482"/>
          <a:stretch/>
        </p:blipFill>
        <p:spPr>
          <a:xfrm>
            <a:off x="685800" y="228600"/>
            <a:ext cx="7621954" cy="6324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84593212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800" y="122678"/>
            <a:ext cx="7289800" cy="6582922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7103469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29259" r="9166" b="14445"/>
          <a:stretch/>
        </p:blipFill>
        <p:spPr>
          <a:xfrm>
            <a:off x="838200" y="228600"/>
            <a:ext cx="7467600" cy="63059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8728658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308378" cy="6536635"/>
          </a:xfrm>
          <a:prstGeom prst="rect">
            <a:avLst/>
          </a:prstGeom>
          <a:ln w="571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2486335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27732" r="8333" b="17407"/>
          <a:stretch/>
        </p:blipFill>
        <p:spPr>
          <a:xfrm>
            <a:off x="838200" y="457200"/>
            <a:ext cx="7467600" cy="6011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78887256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162800" cy="652291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000539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1391" r="8333" b="13703"/>
          <a:stretch/>
        </p:blipFill>
        <p:spPr>
          <a:xfrm>
            <a:off x="990600" y="457200"/>
            <a:ext cx="7467600" cy="60164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86209975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81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Gulf Coast Prairies and Marshes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8980279" cy="52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8398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800" y="228600"/>
            <a:ext cx="7137400" cy="641687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8749648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50" t="30001" r="9167" b="14444"/>
          <a:stretch/>
        </p:blipFill>
        <p:spPr>
          <a:xfrm>
            <a:off x="838200" y="228600"/>
            <a:ext cx="7505194" cy="63246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03780350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239000" cy="650821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008446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27037" r="9167" b="18148"/>
          <a:stretch/>
        </p:blipFill>
        <p:spPr>
          <a:xfrm>
            <a:off x="914400" y="304800"/>
            <a:ext cx="7467600" cy="61400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1397323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399" y="203200"/>
            <a:ext cx="7176895" cy="65024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2025936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0001" r="8750" b="12962"/>
          <a:stretch/>
        </p:blipFill>
        <p:spPr>
          <a:xfrm>
            <a:off x="990600" y="304800"/>
            <a:ext cx="7432964" cy="62894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7488088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52400"/>
            <a:ext cx="7128547" cy="6553521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89231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083" t="29259" r="11250" b="14445"/>
          <a:stretch/>
        </p:blipFill>
        <p:spPr>
          <a:xfrm>
            <a:off x="838200" y="228600"/>
            <a:ext cx="7391400" cy="63834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28396364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131452"/>
            <a:ext cx="7243703" cy="657414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034654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0001" r="8750" b="14444"/>
          <a:stretch/>
        </p:blipFill>
        <p:spPr>
          <a:xfrm>
            <a:off x="762000" y="304800"/>
            <a:ext cx="7543800" cy="62174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63860820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7041"/>
      </p:ext>
    </p:extLst>
  </p:cSld>
  <p:clrMapOvr>
    <a:masterClrMapping/>
  </p:clrMapOvr>
  <p:transition>
    <p:cut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399" y="152400"/>
            <a:ext cx="6847559" cy="65532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908185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0741" r="8750" b="15185"/>
          <a:stretch/>
        </p:blipFill>
        <p:spPr>
          <a:xfrm>
            <a:off x="761999" y="381000"/>
            <a:ext cx="7599123" cy="609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3955049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114351"/>
            <a:ext cx="7276126" cy="6667449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536602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00" t="31482" r="12917" b="11481"/>
          <a:stretch/>
        </p:blipFill>
        <p:spPr>
          <a:xfrm>
            <a:off x="762000" y="381000"/>
            <a:ext cx="7620000" cy="61762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55376316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669" y="152400"/>
            <a:ext cx="7200931" cy="65532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390048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0000" r="9167" b="13703"/>
          <a:stretch/>
        </p:blipFill>
        <p:spPr>
          <a:xfrm>
            <a:off x="838200" y="304800"/>
            <a:ext cx="7315200" cy="6177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9115200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210488" cy="64770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2820086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4" t="30741" r="8333" b="12963"/>
          <a:stretch/>
        </p:blipFill>
        <p:spPr>
          <a:xfrm>
            <a:off x="838200" y="381000"/>
            <a:ext cx="7467600" cy="6168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6095523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28600"/>
            <a:ext cx="7239000" cy="653624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9857407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t="31034" r="8334" b="13334"/>
          <a:stretch/>
        </p:blipFill>
        <p:spPr>
          <a:xfrm>
            <a:off x="838200" y="533400"/>
            <a:ext cx="7391400" cy="60338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7977735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0" y="280143"/>
            <a:ext cx="8675360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6351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152399"/>
            <a:ext cx="7239000" cy="6553201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46000">
                <a:schemeClr val="bg2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57150">
            <a:solidFill>
              <a:srgbClr val="000000"/>
            </a:solidFill>
          </a:ln>
          <a:effectLst>
            <a:glow rad="127000">
              <a:srgbClr val="CDEBCD"/>
            </a:glow>
            <a:softEdge rad="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44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66034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00" t="31451" r="9115" b="13705"/>
          <a:stretch/>
        </p:blipFill>
        <p:spPr>
          <a:xfrm>
            <a:off x="914400" y="470181"/>
            <a:ext cx="7162800" cy="59426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46188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5015"/>
            <a:ext cx="1975275" cy="123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52400"/>
            <a:ext cx="7288499" cy="65532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84960102"/>
      </p:ext>
    </p:extLst>
  </p:cSld>
  <p:clrMapOvr>
    <a:masterClrMapping/>
  </p:clrMapOvr>
  <p:transition>
    <p:cut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692" y="27137"/>
            <a:ext cx="8754615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3445"/>
      </p:ext>
    </p:extLst>
  </p:cSld>
  <p:clrMapOvr>
    <a:masterClrMapping/>
  </p:clrMapOvr>
  <p:transition>
    <p:cut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77419"/>
            <a:ext cx="2971800" cy="337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17409"/>
            <a:ext cx="3099381" cy="30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9545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46717" cy="65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7583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81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 Woods/</a:t>
            </a:r>
            <a:r>
              <a:rPr lang="en-US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Blackland</a:t>
            </a:r>
            <a:r>
              <a:rPr lang="en-US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Prairie</a:t>
            </a:r>
            <a:endParaRPr lang="en-US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47800"/>
            <a:ext cx="896017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6210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-shw">
  <a:themeElements>
    <a:clrScheme name="">
      <a:dk1>
        <a:srgbClr val="919191"/>
      </a:dk1>
      <a:lt1>
        <a:srgbClr val="FFFF00"/>
      </a:lt1>
      <a:dk2>
        <a:srgbClr val="33CC33"/>
      </a:dk2>
      <a:lt2>
        <a:srgbClr val="FFFFFF"/>
      </a:lt2>
      <a:accent1>
        <a:srgbClr val="FF9900"/>
      </a:accent1>
      <a:accent2>
        <a:srgbClr val="3399FF"/>
      </a:accent2>
      <a:accent3>
        <a:srgbClr val="ADE2AD"/>
      </a:accent3>
      <a:accent4>
        <a:srgbClr val="DADA00"/>
      </a:accent4>
      <a:accent5>
        <a:srgbClr val="FFCAAA"/>
      </a:accent5>
      <a:accent6>
        <a:srgbClr val="2D8AE7"/>
      </a:accent6>
      <a:hlink>
        <a:srgbClr val="FFCC00"/>
      </a:hlink>
      <a:folHlink>
        <a:srgbClr val="00FFFF"/>
      </a:folHlink>
    </a:clrScheme>
    <a:fontScheme name="Comp-sh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20000"/>
          </a:spcAft>
          <a:buClr>
            <a:schemeClr val="hlink"/>
          </a:buClr>
          <a:buSzPct val="100000"/>
          <a:buFont typeface="Webdings" pitchFamily="18" charset="2"/>
          <a:buChar char="&lt;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20000"/>
          </a:spcAft>
          <a:buClr>
            <a:schemeClr val="hlink"/>
          </a:buClr>
          <a:buSzPct val="100000"/>
          <a:buFont typeface="Webdings" pitchFamily="18" charset="2"/>
          <a:buChar char="&lt;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omp-shw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-sh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-shw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-shw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-shw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-shw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-shw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Pages>9</Pages>
  <Words>87</Words>
  <Application>Microsoft Office PowerPoint</Application>
  <PresentationFormat>On-screen Show (4:3)</PresentationFormat>
  <Paragraphs>43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Times New Roman</vt:lpstr>
      <vt:lpstr>Comp-shw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Recommended Template</dc:title>
  <dc:creator>Dave Morrison</dc:creator>
  <cp:lastModifiedBy>Kevin Kraai</cp:lastModifiedBy>
  <cp:revision>545</cp:revision>
  <cp:lastPrinted>2016-01-19T13:13:41Z</cp:lastPrinted>
  <dcterms:created xsi:type="dcterms:W3CDTF">1996-12-12T12:14:28Z</dcterms:created>
  <dcterms:modified xsi:type="dcterms:W3CDTF">2018-02-08T20:38:28Z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>alan.king@tpwd.state.tx.us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N:\NEWS&amp;INFORMATION\king\commpres</vt:lpwstr>
  </property>
</Properties>
</file>